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28"/>
  </p:notesMasterIdLst>
  <p:sldIdLst>
    <p:sldId id="256" r:id="rId2"/>
    <p:sldId id="257" r:id="rId3"/>
    <p:sldId id="258" r:id="rId4"/>
    <p:sldId id="297" r:id="rId5"/>
    <p:sldId id="261" r:id="rId6"/>
    <p:sldId id="286" r:id="rId7"/>
    <p:sldId id="287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65" r:id="rId17"/>
    <p:sldId id="276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77" r:id="rId27"/>
  </p:sldIdLst>
  <p:sldSz cx="9144000" cy="5143500" type="screen16x9"/>
  <p:notesSz cx="6858000" cy="9144000"/>
  <p:embeddedFontLst>
    <p:embeddedFont>
      <p:font typeface="Assistant ExtraLight" panose="020B0604020202020204" charset="-79"/>
      <p:regular r:id="rId29"/>
      <p:bold r:id="rId30"/>
    </p:embeddedFont>
    <p:embeddedFont>
      <p:font typeface="Fira Sans Extra Condensed Medium" panose="020B0604020202020204" charset="0"/>
      <p:regular r:id="rId31"/>
      <p:bold r:id="rId32"/>
      <p:italic r:id="rId33"/>
      <p:boldItalic r:id="rId34"/>
    </p:embeddedFont>
    <p:embeddedFont>
      <p:font typeface="Nunito Sans" panose="020B0604020202020204" charset="0"/>
      <p:regular r:id="rId35"/>
      <p:bold r:id="rId36"/>
      <p:italic r:id="rId37"/>
      <p:boldItalic r:id="rId38"/>
    </p:embeddedFont>
    <p:embeddedFont>
      <p:font typeface="Nunito Sans ExtraBold" panose="020B0604020202020204" charset="0"/>
      <p:bold r:id="rId39"/>
      <p:boldItalic r:id="rId40"/>
    </p:embeddedFont>
    <p:embeddedFont>
      <p:font typeface="Pontano Sans"/>
      <p:regular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760">
          <p15:clr>
            <a:srgbClr val="9AA0A6"/>
          </p15:clr>
        </p15:guide>
        <p15:guide id="2" pos="4215">
          <p15:clr>
            <a:srgbClr val="9AA0A6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606" y="96"/>
      </p:cViewPr>
      <p:guideLst>
        <p:guide pos="5760"/>
        <p:guide pos="4215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6153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0912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48742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27750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014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0390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8d3b44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8d3b44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92057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5608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e4b937d3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e4b937d3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19050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1229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78599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7317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84540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6730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ef6e01a56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ef6e01a56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8301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9878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0872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1896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89700" y="-20175"/>
            <a:ext cx="4094650" cy="5190575"/>
          </a:xfrm>
          <a:custGeom>
            <a:avLst/>
            <a:gdLst/>
            <a:ahLst/>
            <a:cxnLst/>
            <a:rect l="l" t="t" r="r" b="b"/>
            <a:pathLst>
              <a:path w="163786" h="207623" extrusionOk="0">
                <a:moveTo>
                  <a:pt x="0" y="0"/>
                </a:moveTo>
                <a:lnTo>
                  <a:pt x="26895" y="207623"/>
                </a:lnTo>
                <a:lnTo>
                  <a:pt x="163786" y="207623"/>
                </a:lnTo>
                <a:lnTo>
                  <a:pt x="163786" y="53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63802" y="1290175"/>
            <a:ext cx="36396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 ExtraBold"/>
              <a:buNone/>
              <a:defRPr sz="30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1302" y="27576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ntano Sans"/>
              <a:buNone/>
              <a:defRPr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999400" y="3305175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5611575" y="3305175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1690650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312350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6980125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-6586" y="-40475"/>
            <a:ext cx="9180576" cy="1384272"/>
            <a:chOff x="0" y="-40481"/>
            <a:chExt cx="9144000" cy="1384272"/>
          </a:xfrm>
        </p:grpSpPr>
        <p:sp>
          <p:nvSpPr>
            <p:cNvPr id="19" name="Google Shape;19;p3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967738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115208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2"/>
          </p:nvPr>
        </p:nvSpPr>
        <p:spPr>
          <a:xfrm>
            <a:off x="3589500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3"/>
          </p:nvPr>
        </p:nvSpPr>
        <p:spPr>
          <a:xfrm>
            <a:off x="377383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4"/>
          </p:nvPr>
        </p:nvSpPr>
        <p:spPr>
          <a:xfrm>
            <a:off x="6264526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5"/>
          </p:nvPr>
        </p:nvSpPr>
        <p:spPr>
          <a:xfrm>
            <a:off x="6448876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6"/>
          </p:nvPr>
        </p:nvSpPr>
        <p:spPr>
          <a:xfrm>
            <a:off x="2271011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7"/>
          </p:nvPr>
        </p:nvSpPr>
        <p:spPr>
          <a:xfrm>
            <a:off x="2455361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8"/>
          </p:nvPr>
        </p:nvSpPr>
        <p:spPr>
          <a:xfrm>
            <a:off x="4892774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9"/>
          </p:nvPr>
        </p:nvSpPr>
        <p:spPr>
          <a:xfrm>
            <a:off x="5077124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ctrTitle" idx="13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14" hasCustomPrompt="1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15" hasCustomPrompt="1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16" hasCustomPrompt="1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3"/>
          <p:cNvSpPr txBox="1">
            <a:spLocks noGrp="1"/>
          </p:cNvSpPr>
          <p:nvPr>
            <p:ph type="title" idx="17" hasCustomPrompt="1"/>
          </p:nvPr>
        </p:nvSpPr>
        <p:spPr>
          <a:xfrm>
            <a:off x="2879111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18" hasCustomPrompt="1"/>
          </p:nvPr>
        </p:nvSpPr>
        <p:spPr>
          <a:xfrm>
            <a:off x="5500879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/>
          <p:nvPr/>
        </p:nvSpPr>
        <p:spPr>
          <a:xfrm>
            <a:off x="-1152650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 flipH="1">
            <a:off x="4308501" y="-424791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/>
          <p:nvPr/>
        </p:nvSpPr>
        <p:spPr>
          <a:xfrm flipH="1">
            <a:off x="7518426" y="-424791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ctrTitle"/>
          </p:nvPr>
        </p:nvSpPr>
        <p:spPr>
          <a:xfrm>
            <a:off x="4020266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title" idx="2" hasCustomPrompt="1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14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6"/>
          <p:cNvGrpSpPr/>
          <p:nvPr/>
        </p:nvGrpSpPr>
        <p:grpSpPr>
          <a:xfrm>
            <a:off x="-6586" y="-192875"/>
            <a:ext cx="9174175" cy="1384272"/>
            <a:chOff x="0" y="-40481"/>
            <a:chExt cx="9144000" cy="1384272"/>
          </a:xfrm>
        </p:grpSpPr>
        <p:sp>
          <p:nvSpPr>
            <p:cNvPr id="99" name="Google Shape;99;p16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16"/>
          <p:cNvSpPr txBox="1">
            <a:spLocks noGrp="1"/>
          </p:cNvSpPr>
          <p:nvPr>
            <p:ph type="body" idx="1"/>
          </p:nvPr>
        </p:nvSpPr>
        <p:spPr>
          <a:xfrm>
            <a:off x="720000" y="1183700"/>
            <a:ext cx="37716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1pPr>
            <a:lvl2pPr marL="914400" lvl="1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2pPr>
            <a:lvl3pPr marL="1371600" lvl="2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3pPr>
            <a:lvl4pPr marL="1828800" lvl="3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4pPr>
            <a:lvl5pPr marL="2286000" lvl="4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5pPr>
            <a:lvl6pPr marL="2743200" lvl="5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6pPr>
            <a:lvl7pPr marL="3200400" lvl="6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7pPr>
            <a:lvl8pPr marL="3657600" lvl="7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8pPr>
            <a:lvl9pPr marL="4114800" lvl="8" indent="-28575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4">
    <p:bg>
      <p:bgPr>
        <a:noFill/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●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○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■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●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○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■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●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○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ExtraLight"/>
              <a:buChar char="■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62" r:id="rId5"/>
    <p:sldLayoutId id="214748366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orient="horz" pos="340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subTitle" idx="1"/>
          </p:nvPr>
        </p:nvSpPr>
        <p:spPr>
          <a:xfrm>
            <a:off x="4151302" y="27576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solidFill>
                  <a:schemeClr val="lt1"/>
                </a:solidFill>
              </a:rPr>
              <a:t>I </a:t>
            </a:r>
            <a:r>
              <a:rPr lang="en-ID" dirty="0" err="1">
                <a:solidFill>
                  <a:schemeClr val="lt1"/>
                </a:solidFill>
              </a:rPr>
              <a:t>Gusti</a:t>
            </a:r>
            <a:r>
              <a:rPr lang="en-ID" dirty="0">
                <a:solidFill>
                  <a:schemeClr val="lt1"/>
                </a:solidFill>
              </a:rPr>
              <a:t> </a:t>
            </a:r>
            <a:r>
              <a:rPr lang="en-ID" dirty="0" err="1">
                <a:solidFill>
                  <a:schemeClr val="lt1"/>
                </a:solidFill>
              </a:rPr>
              <a:t>Bagus</a:t>
            </a:r>
            <a:r>
              <a:rPr lang="en-ID" dirty="0">
                <a:solidFill>
                  <a:schemeClr val="lt1"/>
                </a:solidFill>
              </a:rPr>
              <a:t> Dharma Putra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4863802" y="1290175"/>
            <a:ext cx="36396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solidFill>
                  <a:schemeClr val="lt1"/>
                </a:solidFill>
              </a:rPr>
              <a:t>DATABASE CLUSTER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14" name="Google Shape;114;p20"/>
          <p:cNvSpPr/>
          <p:nvPr/>
        </p:nvSpPr>
        <p:spPr>
          <a:xfrm flipH="1">
            <a:off x="5919500" y="-211062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EB0114-0C50-4FCD-816A-52D7D967EB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KONFIGURASI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42B6B7-A021-4C91-9235-974BE7EC4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01" y="1543650"/>
            <a:ext cx="7868748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75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EB0114-0C50-4FCD-816A-52D7D967EB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PENGUJIAN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7DE157-CED8-46EC-9EAD-ED2078C17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42" y="1305295"/>
            <a:ext cx="7472516" cy="359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1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EB0114-0C50-4FCD-816A-52D7D967EB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PENGUJIAN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FE5271-4D35-47B0-AC8D-8004EE19C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031" y="1246961"/>
            <a:ext cx="6087937" cy="365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26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EB0114-0C50-4FCD-816A-52D7D967EB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PENGUJIAN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C0610E-0D9F-412E-9AA9-A5905B921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364" y="1477308"/>
            <a:ext cx="7169272" cy="290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0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EB0114-0C50-4FCD-816A-52D7D967EB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HAPROXY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15D134-2F5F-4AC3-8FAF-4A297BD11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2656"/>
            <a:ext cx="9144000" cy="157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272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EB0114-0C50-4FCD-816A-52D7D967EB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HAPROXY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94BFAA-4EBA-46F4-BBA8-62727F820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339" y="1094436"/>
            <a:ext cx="5525271" cy="37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64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"/>
          <p:cNvSpPr txBox="1">
            <a:spLocks noGrp="1"/>
          </p:cNvSpPr>
          <p:nvPr>
            <p:ph type="ctrTitle"/>
          </p:nvPr>
        </p:nvSpPr>
        <p:spPr>
          <a:xfrm flipH="1">
            <a:off x="1889225" y="247745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Replica Set </a:t>
            </a:r>
            <a:r>
              <a:rPr lang="en-ID" dirty="0" err="1"/>
              <a:t>MonggoDB</a:t>
            </a:r>
            <a:br>
              <a:rPr lang="en-ID" dirty="0"/>
            </a:br>
            <a:r>
              <a:rPr lang="en-ID" dirty="0"/>
              <a:t>No SQL</a:t>
            </a:r>
            <a:endParaRPr dirty="0"/>
          </a:p>
        </p:txBody>
      </p:sp>
      <p:sp>
        <p:nvSpPr>
          <p:cNvPr id="277" name="Google Shape;277;p29"/>
          <p:cNvSpPr txBox="1">
            <a:spLocks noGrp="1"/>
          </p:cNvSpPr>
          <p:nvPr>
            <p:ph type="title" idx="2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0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ARSITEKTUR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576C61-9AB9-4D91-BEFD-7F27BB280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302" y="1175679"/>
            <a:ext cx="4572362" cy="37384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3C8275-7868-4818-A206-C22B7D3FE0A2}"/>
              </a:ext>
            </a:extLst>
          </p:cNvPr>
          <p:cNvSpPr txBox="1"/>
          <p:nvPr/>
        </p:nvSpPr>
        <p:spPr>
          <a:xfrm>
            <a:off x="2725968" y="4914133"/>
            <a:ext cx="3692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https://www.mongodb.com/basics/replication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0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KONFIGURASI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5F3A15-79B9-434E-B37C-F0AB6F605DA8}"/>
              </a:ext>
            </a:extLst>
          </p:cNvPr>
          <p:cNvSpPr txBox="1"/>
          <p:nvPr/>
        </p:nvSpPr>
        <p:spPr>
          <a:xfrm>
            <a:off x="2286000" y="1780316"/>
            <a:ext cx="459166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net:</a:t>
            </a:r>
          </a:p>
          <a:p>
            <a:r>
              <a:rPr lang="en-ID" dirty="0"/>
              <a:t>  port: 27017</a:t>
            </a:r>
          </a:p>
          <a:p>
            <a:r>
              <a:rPr lang="en-ID" dirty="0"/>
              <a:t>  </a:t>
            </a:r>
            <a:r>
              <a:rPr lang="en-ID" dirty="0" err="1"/>
              <a:t>bindIp</a:t>
            </a:r>
            <a:r>
              <a:rPr lang="en-ID" dirty="0"/>
              <a:t>: 127.0.0.1, </a:t>
            </a:r>
            <a:r>
              <a:rPr lang="en-ID" dirty="0" err="1"/>
              <a:t>ip</a:t>
            </a:r>
            <a:r>
              <a:rPr lang="en-ID" dirty="0"/>
              <a:t> address host</a:t>
            </a:r>
          </a:p>
          <a:p>
            <a:endParaRPr lang="en-ID" dirty="0"/>
          </a:p>
          <a:p>
            <a:r>
              <a:rPr lang="en-ID" dirty="0"/>
              <a:t>replication:</a:t>
            </a:r>
          </a:p>
          <a:p>
            <a:r>
              <a:rPr lang="en-ID" dirty="0"/>
              <a:t>  </a:t>
            </a:r>
            <a:r>
              <a:rPr lang="en-ID" dirty="0" err="1"/>
              <a:t>replSetName</a:t>
            </a:r>
            <a:r>
              <a:rPr lang="en-ID" dirty="0"/>
              <a:t>: rs0</a:t>
            </a:r>
          </a:p>
        </p:txBody>
      </p:sp>
    </p:spTree>
    <p:extLst>
      <p:ext uri="{BB962C8B-B14F-4D97-AF65-F5344CB8AC3E}">
        <p14:creationId xmlns:p14="http://schemas.microsoft.com/office/powerpoint/2010/main" val="3426097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0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KONFIGURASI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5F3A15-79B9-434E-B37C-F0AB6F605DA8}"/>
              </a:ext>
            </a:extLst>
          </p:cNvPr>
          <p:cNvSpPr txBox="1"/>
          <p:nvPr/>
        </p:nvSpPr>
        <p:spPr>
          <a:xfrm>
            <a:off x="2286000" y="1780316"/>
            <a:ext cx="459166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 err="1"/>
              <a:t>rs.initiate</a:t>
            </a:r>
            <a:r>
              <a:rPr lang="en-ID" dirty="0"/>
              <a:t>( {</a:t>
            </a:r>
          </a:p>
          <a:p>
            <a:r>
              <a:rPr lang="en-ID" dirty="0"/>
              <a:t>  _id : "rs0",</a:t>
            </a:r>
          </a:p>
          <a:p>
            <a:r>
              <a:rPr lang="en-ID" dirty="0"/>
              <a:t>  members: [</a:t>
            </a:r>
          </a:p>
          <a:p>
            <a:r>
              <a:rPr lang="en-ID" dirty="0"/>
              <a:t>    { _id: 0, host: "192.168.1.254:27017" },</a:t>
            </a:r>
          </a:p>
          <a:p>
            <a:r>
              <a:rPr lang="en-ID" dirty="0"/>
              <a:t>    { _id: 1, host: "192.168.1.100:27017" },</a:t>
            </a:r>
          </a:p>
          <a:p>
            <a:r>
              <a:rPr lang="en-ID" dirty="0"/>
              <a:t>    { _id: 2, host: "192.168.1.101:27017" } </a:t>
            </a:r>
          </a:p>
          <a:p>
            <a:r>
              <a:rPr lang="en-ID" dirty="0"/>
              <a:t>  ]</a:t>
            </a:r>
          </a:p>
          <a:p>
            <a:r>
              <a:rPr lang="en-ID" dirty="0"/>
              <a:t>} )</a:t>
            </a:r>
          </a:p>
        </p:txBody>
      </p:sp>
    </p:spTree>
    <p:extLst>
      <p:ext uri="{BB962C8B-B14F-4D97-AF65-F5344CB8AC3E}">
        <p14:creationId xmlns:p14="http://schemas.microsoft.com/office/powerpoint/2010/main" val="3839286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FD1A1AD0-25B9-4AA1-8F28-4ADC78684583}"/>
              </a:ext>
            </a:extLst>
          </p:cNvPr>
          <p:cNvSpPr/>
          <p:nvPr/>
        </p:nvSpPr>
        <p:spPr>
          <a:xfrm>
            <a:off x="1331588" y="1565827"/>
            <a:ext cx="6897950" cy="845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CFF527-6500-4C22-85D2-75C2FE95D65E}"/>
              </a:ext>
            </a:extLst>
          </p:cNvPr>
          <p:cNvSpPr/>
          <p:nvPr/>
        </p:nvSpPr>
        <p:spPr>
          <a:xfrm>
            <a:off x="2748388" y="3243550"/>
            <a:ext cx="3449485" cy="845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B36DAC77-BE61-49A4-B17B-42170513A82E}"/>
              </a:ext>
            </a:extLst>
          </p:cNvPr>
          <p:cNvSpPr/>
          <p:nvPr/>
        </p:nvSpPr>
        <p:spPr>
          <a:xfrm>
            <a:off x="7048949" y="2465044"/>
            <a:ext cx="523212" cy="452120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A2015F1E-0CE9-4C86-9E38-B88691253620}"/>
              </a:ext>
            </a:extLst>
          </p:cNvPr>
          <p:cNvSpPr/>
          <p:nvPr/>
        </p:nvSpPr>
        <p:spPr>
          <a:xfrm>
            <a:off x="4310424" y="2495180"/>
            <a:ext cx="523212" cy="452120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B66393D2-C572-47B0-8F6D-81FB4F7AFC37}"/>
              </a:ext>
            </a:extLst>
          </p:cNvPr>
          <p:cNvSpPr/>
          <p:nvPr/>
        </p:nvSpPr>
        <p:spPr>
          <a:xfrm>
            <a:off x="1681024" y="2495180"/>
            <a:ext cx="523212" cy="452120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9" name="Google Shape;119;p21"/>
          <p:cNvSpPr txBox="1">
            <a:spLocks noGrp="1"/>
          </p:cNvSpPr>
          <p:nvPr>
            <p:ph type="ctrTitle" idx="13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TABLE OF CONTENTS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20" name="Google Shape;120;p21"/>
          <p:cNvCxnSpPr/>
          <p:nvPr/>
        </p:nvCxnSpPr>
        <p:spPr>
          <a:xfrm>
            <a:off x="5871237" y="27196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21"/>
          <p:cNvCxnSpPr/>
          <p:nvPr/>
        </p:nvCxnSpPr>
        <p:spPr>
          <a:xfrm>
            <a:off x="3249537" y="27196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" name="Google Shape;122;p21"/>
          <p:cNvSpPr txBox="1">
            <a:spLocks noGrp="1"/>
          </p:cNvSpPr>
          <p:nvPr>
            <p:ph type="ctrTitle"/>
          </p:nvPr>
        </p:nvSpPr>
        <p:spPr>
          <a:xfrm>
            <a:off x="983748" y="2954650"/>
            <a:ext cx="1928875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 dirty="0" err="1"/>
              <a:t>Apa</a:t>
            </a:r>
            <a:r>
              <a:rPr lang="en-ID" sz="1400" dirty="0"/>
              <a:t> </a:t>
            </a:r>
            <a:r>
              <a:rPr lang="en-ID" sz="1400" dirty="0" err="1"/>
              <a:t>itu</a:t>
            </a:r>
            <a:r>
              <a:rPr lang="en-ID" sz="1400" dirty="0"/>
              <a:t> DB Cluster</a:t>
            </a:r>
            <a:endParaRPr sz="1400" dirty="0"/>
          </a:p>
        </p:txBody>
      </p:sp>
      <p:sp>
        <p:nvSpPr>
          <p:cNvPr id="123" name="Google Shape;123;p21"/>
          <p:cNvSpPr txBox="1">
            <a:spLocks noGrp="1"/>
          </p:cNvSpPr>
          <p:nvPr>
            <p:ph type="ctrTitle" idx="3"/>
          </p:nvPr>
        </p:nvSpPr>
        <p:spPr>
          <a:xfrm>
            <a:off x="3559517" y="3014075"/>
            <a:ext cx="2024967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 dirty="0"/>
              <a:t>Database Cluster</a:t>
            </a:r>
            <a:br>
              <a:rPr lang="en-ID" sz="1400" dirty="0"/>
            </a:br>
            <a:r>
              <a:rPr lang="en-ID" sz="1400" dirty="0"/>
              <a:t>SQL dan HAPROXY</a:t>
            </a:r>
            <a:endParaRPr sz="1400" dirty="0"/>
          </a:p>
        </p:txBody>
      </p:sp>
      <p:sp>
        <p:nvSpPr>
          <p:cNvPr id="124" name="Google Shape;124;p21"/>
          <p:cNvSpPr txBox="1">
            <a:spLocks noGrp="1"/>
          </p:cNvSpPr>
          <p:nvPr>
            <p:ph type="ctrTitle" idx="5"/>
          </p:nvPr>
        </p:nvSpPr>
        <p:spPr>
          <a:xfrm>
            <a:off x="6197427" y="2912956"/>
            <a:ext cx="2222667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 dirty="0"/>
              <a:t>Replica Set MongoDB</a:t>
            </a:r>
            <a:br>
              <a:rPr lang="en-ID" sz="1400" dirty="0"/>
            </a:br>
            <a:r>
              <a:rPr lang="en-ID" sz="1400" dirty="0"/>
              <a:t>No SQL</a:t>
            </a:r>
            <a:endParaRPr sz="1400" dirty="0"/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 idx="14"/>
          </p:nvPr>
        </p:nvSpPr>
        <p:spPr>
          <a:xfrm>
            <a:off x="1568230" y="25848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8" name="Google Shape;128;p21"/>
          <p:cNvSpPr txBox="1">
            <a:spLocks noGrp="1"/>
          </p:cNvSpPr>
          <p:nvPr>
            <p:ph type="title" idx="15"/>
          </p:nvPr>
        </p:nvSpPr>
        <p:spPr>
          <a:xfrm>
            <a:off x="4197630" y="25848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0" name="Google Shape;130;p21"/>
          <p:cNvSpPr txBox="1">
            <a:spLocks noGrp="1"/>
          </p:cNvSpPr>
          <p:nvPr>
            <p:ph type="title" idx="16"/>
          </p:nvPr>
        </p:nvSpPr>
        <p:spPr>
          <a:xfrm>
            <a:off x="6936155" y="2554739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03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8" name="Google Shape;138;p21"/>
          <p:cNvSpPr/>
          <p:nvPr/>
        </p:nvSpPr>
        <p:spPr>
          <a:xfrm rot="899825">
            <a:off x="-1428364" y="3728917"/>
            <a:ext cx="2950497" cy="231666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1"/>
          <p:cNvSpPr/>
          <p:nvPr/>
        </p:nvSpPr>
        <p:spPr>
          <a:xfrm rot="-3036684">
            <a:off x="7582353" y="4618566"/>
            <a:ext cx="2950470" cy="231674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0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KONFIGURASI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5F3A15-79B9-434E-B37C-F0AB6F605DA8}"/>
              </a:ext>
            </a:extLst>
          </p:cNvPr>
          <p:cNvSpPr txBox="1"/>
          <p:nvPr/>
        </p:nvSpPr>
        <p:spPr>
          <a:xfrm>
            <a:off x="1253613" y="1239542"/>
            <a:ext cx="1224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 err="1"/>
              <a:t>rs.config</a:t>
            </a:r>
            <a:r>
              <a:rPr lang="en-ID" dirty="0"/>
              <a:t>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BB0015-00A6-4796-9638-203E10ABB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999" y="1094436"/>
            <a:ext cx="3915951" cy="404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544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0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KONFIGURASI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5F3A15-79B9-434E-B37C-F0AB6F605DA8}"/>
              </a:ext>
            </a:extLst>
          </p:cNvPr>
          <p:cNvSpPr txBox="1"/>
          <p:nvPr/>
        </p:nvSpPr>
        <p:spPr>
          <a:xfrm>
            <a:off x="1253613" y="1239542"/>
            <a:ext cx="1224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 err="1"/>
              <a:t>rs.status</a:t>
            </a:r>
            <a:r>
              <a:rPr lang="en-ID" dirty="0"/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E33E07-C9E0-4DAD-941E-8DDF3FAD1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953" y="1239542"/>
            <a:ext cx="3746094" cy="373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7476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0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KONFIGURASI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5F3A15-79B9-434E-B37C-F0AB6F605DA8}"/>
              </a:ext>
            </a:extLst>
          </p:cNvPr>
          <p:cNvSpPr txBox="1"/>
          <p:nvPr/>
        </p:nvSpPr>
        <p:spPr>
          <a:xfrm>
            <a:off x="1253613" y="1239542"/>
            <a:ext cx="1224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 err="1"/>
              <a:t>rs.status</a:t>
            </a:r>
            <a:r>
              <a:rPr lang="en-ID" dirty="0"/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E33E07-C9E0-4DAD-941E-8DDF3FAD1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953" y="1239542"/>
            <a:ext cx="3746094" cy="373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28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0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PENGUJIAN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692549-3681-42BF-8485-FB61AD88F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4436"/>
            <a:ext cx="9144000" cy="384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315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0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PENGUJIAN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EB16D0-057E-432D-AECF-E6406B034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9713"/>
            <a:ext cx="9144000" cy="164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51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0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PERINTAH DASAR MONGODB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CDE3A9-5A11-484A-9098-D67CADEB6251}"/>
              </a:ext>
            </a:extLst>
          </p:cNvPr>
          <p:cNvSpPr txBox="1"/>
          <p:nvPr/>
        </p:nvSpPr>
        <p:spPr>
          <a:xfrm>
            <a:off x="2276143" y="1365196"/>
            <a:ext cx="45916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https://docs.mongodb.com/manual/introduction/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E4D129-B573-4A3B-9BA6-944BF3426C9F}"/>
              </a:ext>
            </a:extLst>
          </p:cNvPr>
          <p:cNvSpPr txBox="1"/>
          <p:nvPr/>
        </p:nvSpPr>
        <p:spPr>
          <a:xfrm>
            <a:off x="2276143" y="2094500"/>
            <a:ext cx="459166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show </a:t>
            </a:r>
            <a:r>
              <a:rPr lang="en-ID" dirty="0" err="1"/>
              <a:t>dbs</a:t>
            </a:r>
            <a:endParaRPr lang="en-ID" dirty="0"/>
          </a:p>
          <a:p>
            <a:r>
              <a:rPr lang="en-ID" dirty="0"/>
              <a:t>use </a:t>
            </a:r>
            <a:r>
              <a:rPr lang="en-ID" dirty="0" err="1"/>
              <a:t>testdb</a:t>
            </a:r>
            <a:endParaRPr lang="en-ID" dirty="0"/>
          </a:p>
          <a:p>
            <a:r>
              <a:rPr lang="en-ID" dirty="0" err="1"/>
              <a:t>db.createCollection</a:t>
            </a:r>
            <a:r>
              <a:rPr lang="en-ID" dirty="0"/>
              <a:t>(“example”)</a:t>
            </a:r>
          </a:p>
          <a:p>
            <a:r>
              <a:rPr lang="en-ID" dirty="0" err="1"/>
              <a:t>db.testcollection.insert</a:t>
            </a:r>
            <a:r>
              <a:rPr lang="en-ID" dirty="0"/>
              <a:t>({"Name" : "Dharma"})</a:t>
            </a:r>
          </a:p>
          <a:p>
            <a:r>
              <a:rPr lang="en-ID" dirty="0"/>
              <a:t>show collections</a:t>
            </a:r>
          </a:p>
          <a:p>
            <a:r>
              <a:rPr lang="en-ID" dirty="0" err="1"/>
              <a:t>db.testcollection.find</a:t>
            </a:r>
            <a:r>
              <a:rPr lang="en-ID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952621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7DE44-F6A4-4871-9F56-77882B9DFE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1942564" y="2170200"/>
            <a:ext cx="4877335" cy="803100"/>
          </a:xfrm>
        </p:spPr>
        <p:txBody>
          <a:bodyPr/>
          <a:lstStyle/>
          <a:p>
            <a:r>
              <a:rPr lang="en-US" sz="4800" dirty="0"/>
              <a:t>TERIMA KASIH</a:t>
            </a:r>
            <a:endParaRPr lang="en-ID" sz="4800" dirty="0"/>
          </a:p>
        </p:txBody>
      </p:sp>
    </p:spTree>
    <p:extLst>
      <p:ext uri="{BB962C8B-B14F-4D97-AF65-F5344CB8AC3E}">
        <p14:creationId xmlns:p14="http://schemas.microsoft.com/office/powerpoint/2010/main" val="2627808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17000" r="-30000"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Apa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 DB Cluster?</a:t>
            </a:r>
            <a:endParaRPr dirty="0"/>
          </a:p>
        </p:txBody>
      </p:sp>
      <p:sp>
        <p:nvSpPr>
          <p:cNvPr id="145" name="Google Shape;145;p22"/>
          <p:cNvSpPr txBox="1">
            <a:spLocks noGrp="1"/>
          </p:cNvSpPr>
          <p:nvPr>
            <p:ph type="title" idx="2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0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PENGERTIAN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563F0C-DB82-402F-A850-849A8638D71B}"/>
              </a:ext>
            </a:extLst>
          </p:cNvPr>
          <p:cNvSpPr txBox="1"/>
          <p:nvPr/>
        </p:nvSpPr>
        <p:spPr>
          <a:xfrm>
            <a:off x="68826" y="1346397"/>
            <a:ext cx="9448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b="0" i="0" u="none" strike="noStrike" baseline="0" dirty="0">
                <a:solidFill>
                  <a:srgbClr val="000000"/>
                </a:solidFill>
                <a:latin typeface="+mj-lt"/>
              </a:rPr>
              <a:t>Cluster </a:t>
            </a:r>
            <a:r>
              <a:rPr lang="en-ID" sz="1200" b="0" i="0" u="none" strike="noStrike" baseline="0" dirty="0" err="1">
                <a:solidFill>
                  <a:srgbClr val="000000"/>
                </a:solidFill>
                <a:latin typeface="+mj-lt"/>
              </a:rPr>
              <a:t>adalah</a:t>
            </a:r>
            <a:r>
              <a:rPr lang="en-ID" sz="1200" b="0" i="0" u="none" strike="noStrike" baseline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ID" sz="1200" b="0" i="0" u="none" strike="noStrike" baseline="0" dirty="0" err="1">
                <a:solidFill>
                  <a:srgbClr val="000000"/>
                </a:solidFill>
                <a:latin typeface="+mj-lt"/>
              </a:rPr>
              <a:t>sekelompok</a:t>
            </a:r>
            <a:r>
              <a:rPr lang="en-ID" sz="1200" b="0" i="0" u="none" strike="noStrike" baseline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ID" sz="1200" b="0" i="0" u="none" strike="noStrike" baseline="0" dirty="0" err="1">
                <a:solidFill>
                  <a:srgbClr val="000000"/>
                </a:solidFill>
                <a:latin typeface="+mj-lt"/>
              </a:rPr>
              <a:t>mesin</a:t>
            </a:r>
            <a:r>
              <a:rPr lang="en-ID" sz="1200" b="0" i="0" u="none" strike="noStrike" baseline="0" dirty="0">
                <a:solidFill>
                  <a:srgbClr val="000000"/>
                </a:solidFill>
                <a:latin typeface="+mj-lt"/>
              </a:rPr>
              <a:t> yang </a:t>
            </a:r>
            <a:r>
              <a:rPr lang="en-ID" sz="1200" b="0" i="0" u="none" strike="noStrike" baseline="0" dirty="0" err="1">
                <a:solidFill>
                  <a:srgbClr val="000000"/>
                </a:solidFill>
                <a:latin typeface="+mj-lt"/>
              </a:rPr>
              <a:t>bertindak</a:t>
            </a:r>
            <a:r>
              <a:rPr lang="en-ID" sz="1200" b="0" i="0" u="none" strike="noStrike" baseline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ID" sz="1200" b="0" i="0" u="none" strike="noStrike" baseline="0" dirty="0" err="1">
                <a:solidFill>
                  <a:srgbClr val="000000"/>
                </a:solidFill>
                <a:latin typeface="+mj-lt"/>
              </a:rPr>
              <a:t>sebagai</a:t>
            </a:r>
            <a:r>
              <a:rPr lang="en-ID" sz="1200" b="0" i="0" u="none" strike="noStrike" baseline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ID" sz="1200" b="0" i="0" u="none" strike="noStrike" baseline="0" dirty="0" err="1">
                <a:solidFill>
                  <a:srgbClr val="000000"/>
                </a:solidFill>
                <a:latin typeface="+mj-lt"/>
              </a:rPr>
              <a:t>sebuah</a:t>
            </a:r>
            <a:r>
              <a:rPr lang="en-ID" sz="1200" b="0" i="0" u="none" strike="noStrike" baseline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ID" sz="1200" b="0" i="0" u="none" strike="noStrike" baseline="0" dirty="0" err="1">
                <a:solidFill>
                  <a:srgbClr val="000000"/>
                </a:solidFill>
                <a:latin typeface="+mj-lt"/>
              </a:rPr>
              <a:t>entitas</a:t>
            </a:r>
            <a:r>
              <a:rPr lang="en-ID" sz="1200" b="0" i="0" u="none" strike="noStrike" baseline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ID" sz="1200" b="0" i="0" u="none" strike="noStrike" baseline="0" dirty="0" err="1">
                <a:solidFill>
                  <a:srgbClr val="000000"/>
                </a:solidFill>
                <a:latin typeface="+mj-lt"/>
              </a:rPr>
              <a:t>tunggal</a:t>
            </a:r>
            <a:r>
              <a:rPr lang="en-ID" sz="1200" b="0" i="0" u="none" strike="noStrike" baseline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ID" sz="1200" b="0" i="0" u="none" strike="noStrike" baseline="0" dirty="0" err="1">
                <a:solidFill>
                  <a:srgbClr val="000000"/>
                </a:solidFill>
                <a:latin typeface="+mj-lt"/>
              </a:rPr>
              <a:t>untuk</a:t>
            </a:r>
            <a:r>
              <a:rPr lang="en-ID" sz="1200" b="0" i="0" u="none" strike="noStrike" baseline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ID" sz="1200" b="0" i="0" u="none" strike="noStrike" baseline="0" dirty="0" err="1">
                <a:solidFill>
                  <a:srgbClr val="000000"/>
                </a:solidFill>
                <a:latin typeface="+mj-lt"/>
              </a:rPr>
              <a:t>menyediakan</a:t>
            </a:r>
            <a:r>
              <a:rPr lang="en-ID" sz="1200" b="0" i="0" u="none" strike="noStrike" baseline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ID" sz="1200" b="0" i="0" u="none" strike="noStrike" baseline="0" dirty="0" err="1">
                <a:solidFill>
                  <a:srgbClr val="000000"/>
                </a:solidFill>
                <a:latin typeface="+mj-lt"/>
              </a:rPr>
              <a:t>sumber</a:t>
            </a:r>
            <a:r>
              <a:rPr lang="en-ID" sz="1200" b="0" i="0" u="none" strike="noStrike" baseline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ID" sz="1200" b="0" i="0" u="none" strike="noStrike" baseline="0" dirty="0" err="1">
                <a:solidFill>
                  <a:srgbClr val="000000"/>
                </a:solidFill>
                <a:latin typeface="+mj-lt"/>
              </a:rPr>
              <a:t>daya</a:t>
            </a:r>
            <a:r>
              <a:rPr lang="en-ID" sz="1200" b="0" i="0" u="none" strike="noStrike" baseline="0" dirty="0">
                <a:solidFill>
                  <a:srgbClr val="000000"/>
                </a:solidFill>
                <a:latin typeface="+mj-lt"/>
              </a:rPr>
              <a:t> dan </a:t>
            </a:r>
            <a:r>
              <a:rPr lang="en-ID" sz="1200" b="0" i="0" u="none" strike="noStrike" baseline="0" dirty="0" err="1">
                <a:solidFill>
                  <a:srgbClr val="000000"/>
                </a:solidFill>
                <a:latin typeface="+mj-lt"/>
              </a:rPr>
              <a:t>layanan</a:t>
            </a:r>
            <a:r>
              <a:rPr lang="en-ID" sz="1200" b="0" i="0" u="none" strike="noStrike" baseline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ID" sz="1200" b="0" i="0" u="none" strike="noStrike" baseline="0" dirty="0" err="1">
                <a:solidFill>
                  <a:srgbClr val="000000"/>
                </a:solidFill>
                <a:latin typeface="+mj-lt"/>
              </a:rPr>
              <a:t>ke</a:t>
            </a:r>
            <a:r>
              <a:rPr lang="en-ID" sz="1200" b="0" i="0" u="none" strike="noStrike" baseline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ID" sz="1200" b="0" i="0" u="none" strike="noStrike" baseline="0" dirty="0" err="1">
                <a:solidFill>
                  <a:srgbClr val="000000"/>
                </a:solidFill>
                <a:latin typeface="+mj-lt"/>
              </a:rPr>
              <a:t>jaringan</a:t>
            </a:r>
            <a:r>
              <a:rPr lang="en-ID" sz="1200" b="0" i="0" u="none" strike="noStrike" baseline="0" dirty="0">
                <a:solidFill>
                  <a:srgbClr val="000000"/>
                </a:solidFill>
                <a:latin typeface="+mj-lt"/>
              </a:rPr>
              <a:t>. </a:t>
            </a:r>
            <a:endParaRPr lang="en-ID" sz="12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6FF5AF-0199-4E53-97B7-923223B4D8D4}"/>
              </a:ext>
            </a:extLst>
          </p:cNvPr>
          <p:cNvSpPr txBox="1"/>
          <p:nvPr/>
        </p:nvSpPr>
        <p:spPr>
          <a:xfrm>
            <a:off x="68826" y="1995760"/>
            <a:ext cx="9075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dirty="0"/>
              <a:t>Cluster database </a:t>
            </a:r>
            <a:r>
              <a:rPr lang="en-ID" sz="1200" dirty="0" err="1"/>
              <a:t>atau</a:t>
            </a:r>
            <a:r>
              <a:rPr lang="en-ID" sz="1200" dirty="0"/>
              <a:t> </a:t>
            </a:r>
            <a:r>
              <a:rPr lang="en-ID" sz="1200" dirty="0" err="1"/>
              <a:t>biasa</a:t>
            </a:r>
            <a:r>
              <a:rPr lang="en-ID" sz="1200" dirty="0"/>
              <a:t> juga </a:t>
            </a:r>
            <a:r>
              <a:rPr lang="en-ID" sz="1200" dirty="0" err="1"/>
              <a:t>disebut</a:t>
            </a:r>
            <a:r>
              <a:rPr lang="en-ID" sz="1200" dirty="0"/>
              <a:t> database clustering </a:t>
            </a:r>
            <a:r>
              <a:rPr lang="en-ID" sz="1200" dirty="0" err="1"/>
              <a:t>adalah</a:t>
            </a:r>
            <a:r>
              <a:rPr lang="en-ID" sz="1200" dirty="0"/>
              <a:t> </a:t>
            </a:r>
            <a:r>
              <a:rPr lang="en-ID" sz="1200" dirty="0" err="1"/>
              <a:t>kumpulan</a:t>
            </a:r>
            <a:r>
              <a:rPr lang="en-ID" sz="1200" dirty="0"/>
              <a:t> </a:t>
            </a:r>
            <a:r>
              <a:rPr lang="en-ID" sz="1200" dirty="0" err="1"/>
              <a:t>dari</a:t>
            </a:r>
            <a:r>
              <a:rPr lang="en-ID" sz="1200" dirty="0"/>
              <a:t> </a:t>
            </a:r>
            <a:r>
              <a:rPr lang="en-ID" sz="1200" dirty="0" err="1"/>
              <a:t>beberapa</a:t>
            </a:r>
            <a:r>
              <a:rPr lang="en-ID" sz="1200" dirty="0"/>
              <a:t> server yang </a:t>
            </a:r>
            <a:r>
              <a:rPr lang="en-ID" sz="1200" dirty="0" err="1"/>
              <a:t>berdiri</a:t>
            </a:r>
            <a:r>
              <a:rPr lang="en-ID" sz="1200" dirty="0"/>
              <a:t> </a:t>
            </a:r>
            <a:r>
              <a:rPr lang="en-ID" sz="1200" dirty="0" err="1"/>
              <a:t>sendiri</a:t>
            </a:r>
            <a:r>
              <a:rPr lang="en-ID" sz="1200" dirty="0"/>
              <a:t> </a:t>
            </a:r>
            <a:r>
              <a:rPr lang="en-ID" sz="1200" dirty="0" err="1"/>
              <a:t>kemudian</a:t>
            </a:r>
            <a:r>
              <a:rPr lang="en-ID" sz="1200" dirty="0"/>
              <a:t> </a:t>
            </a:r>
            <a:r>
              <a:rPr lang="en-ID" sz="1200" dirty="0" err="1"/>
              <a:t>bekerjasama</a:t>
            </a:r>
            <a:r>
              <a:rPr lang="en-ID" sz="1200" dirty="0"/>
              <a:t> </a:t>
            </a:r>
            <a:r>
              <a:rPr lang="en-ID" sz="1200" dirty="0" err="1"/>
              <a:t>sebagai</a:t>
            </a:r>
            <a:r>
              <a:rPr lang="en-ID" sz="1200" dirty="0"/>
              <a:t> </a:t>
            </a:r>
            <a:r>
              <a:rPr lang="en-ID" sz="1200" dirty="0" err="1"/>
              <a:t>suatu</a:t>
            </a:r>
            <a:r>
              <a:rPr lang="en-ID" sz="1200" dirty="0"/>
              <a:t> </a:t>
            </a:r>
            <a:r>
              <a:rPr lang="en-ID" sz="1200" dirty="0" err="1"/>
              <a:t>sistem</a:t>
            </a:r>
            <a:r>
              <a:rPr lang="en-ID" sz="1200" dirty="0"/>
              <a:t> </a:t>
            </a:r>
            <a:r>
              <a:rPr lang="en-ID" sz="1200" dirty="0" err="1"/>
              <a:t>tunggal</a:t>
            </a:r>
            <a:r>
              <a:rPr lang="en-ID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0437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>
            <a:spLocks noGrp="1"/>
          </p:cNvSpPr>
          <p:nvPr>
            <p:ph type="ctrTitle"/>
          </p:nvPr>
        </p:nvSpPr>
        <p:spPr>
          <a:xfrm>
            <a:off x="4020266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Database Cluster</a:t>
            </a:r>
            <a:br>
              <a:rPr lang="en-ID" dirty="0"/>
            </a:br>
            <a:r>
              <a:rPr lang="en-ID" dirty="0"/>
              <a:t>SQL dan HAPROXY</a:t>
            </a:r>
            <a:endParaRPr dirty="0"/>
          </a:p>
        </p:txBody>
      </p:sp>
      <p:sp>
        <p:nvSpPr>
          <p:cNvPr id="178" name="Google Shape;178;p25"/>
          <p:cNvSpPr txBox="1">
            <a:spLocks noGrp="1"/>
          </p:cNvSpPr>
          <p:nvPr>
            <p:ph type="title" idx="2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0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ARSITEKTUR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3C8275-7868-4818-A206-C22B7D3FE0A2}"/>
              </a:ext>
            </a:extLst>
          </p:cNvPr>
          <p:cNvSpPr txBox="1"/>
          <p:nvPr/>
        </p:nvSpPr>
        <p:spPr>
          <a:xfrm>
            <a:off x="806245" y="4825114"/>
            <a:ext cx="83377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https://staff.blog.ui.ac.id/jp/2016/07/22/mariadb-galera-cluster-haproxy-untuk-basisdata-lebih-handal/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C74996-FD64-455A-BEA9-AD6CD337E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988" y="1353530"/>
            <a:ext cx="3425153" cy="321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592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EB0114-0C50-4FCD-816A-52D7D967EB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KONFIGURASI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D00F74-1C6D-4913-B31C-A876EFC5A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339" y="1255502"/>
            <a:ext cx="5525271" cy="37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91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EB0114-0C50-4FCD-816A-52D7D967EB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KONFIGURASI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C72999-9BB4-44F9-8419-0106899A1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847" y="1331999"/>
            <a:ext cx="3736256" cy="362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334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EB0114-0C50-4FCD-816A-52D7D967EB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KONFIGURASI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D6322-933B-40A7-8B3D-16135336B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918" y="1192794"/>
            <a:ext cx="5830114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616430"/>
      </p:ext>
    </p:extLst>
  </p:cSld>
  <p:clrMapOvr>
    <a:masterClrMapping/>
  </p:clrMapOvr>
</p:sld>
</file>

<file path=ppt/theme/theme1.xml><?xml version="1.0" encoding="utf-8"?>
<a:theme xmlns:a="http://schemas.openxmlformats.org/drawingml/2006/main" name="Marketing Newsletter">
  <a:themeElements>
    <a:clrScheme name="Simple Light">
      <a:dk1>
        <a:srgbClr val="191919"/>
      </a:dk1>
      <a:lt1>
        <a:srgbClr val="F3F3F3"/>
      </a:lt1>
      <a:dk2>
        <a:srgbClr val="D9D9D9"/>
      </a:dk2>
      <a:lt2>
        <a:srgbClr val="434343"/>
      </a:lt2>
      <a:accent1>
        <a:srgbClr val="097A80"/>
      </a:accent1>
      <a:accent2>
        <a:srgbClr val="B3B896"/>
      </a:accent2>
      <a:accent3>
        <a:srgbClr val="F1C34E"/>
      </a:accent3>
      <a:accent4>
        <a:srgbClr val="E06666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277</Words>
  <Application>Microsoft Office PowerPoint</Application>
  <PresentationFormat>On-screen Show (16:9)</PresentationFormat>
  <Paragraphs>64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Pontano Sans</vt:lpstr>
      <vt:lpstr>Arial</vt:lpstr>
      <vt:lpstr>Assistant ExtraLight</vt:lpstr>
      <vt:lpstr>Nunito Sans</vt:lpstr>
      <vt:lpstr>Fira Sans Extra Condensed Medium</vt:lpstr>
      <vt:lpstr>Nunito Sans ExtraBold</vt:lpstr>
      <vt:lpstr>Marketing Newsletter</vt:lpstr>
      <vt:lpstr>DATABASE CLUSTER</vt:lpstr>
      <vt:lpstr>TABLE OF CONTENTS</vt:lpstr>
      <vt:lpstr>Apa Itu DB Cluster?</vt:lpstr>
      <vt:lpstr>PENGERTIAN</vt:lpstr>
      <vt:lpstr>Database Cluster SQL dan HAPROXY</vt:lpstr>
      <vt:lpstr>ARSITEKTUR</vt:lpstr>
      <vt:lpstr>KONFIGURASI</vt:lpstr>
      <vt:lpstr>KONFIGURASI</vt:lpstr>
      <vt:lpstr>KONFIGURASI</vt:lpstr>
      <vt:lpstr>KONFIGURASI</vt:lpstr>
      <vt:lpstr>PENGUJIAN</vt:lpstr>
      <vt:lpstr>PENGUJIAN</vt:lpstr>
      <vt:lpstr>PENGUJIAN</vt:lpstr>
      <vt:lpstr>HAPROXY</vt:lpstr>
      <vt:lpstr>HAPROXY</vt:lpstr>
      <vt:lpstr>Replica Set MonggoDB No SQL</vt:lpstr>
      <vt:lpstr>ARSITEKTUR</vt:lpstr>
      <vt:lpstr>KONFIGURASI</vt:lpstr>
      <vt:lpstr>KONFIGURASI</vt:lpstr>
      <vt:lpstr>KONFIGURASI</vt:lpstr>
      <vt:lpstr>KONFIGURASI</vt:lpstr>
      <vt:lpstr>KONFIGURASI</vt:lpstr>
      <vt:lpstr>PENGUJIAN</vt:lpstr>
      <vt:lpstr>PENGUJIAN</vt:lpstr>
      <vt:lpstr>PERINTAH DASAR MONGODB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CLUSTER</dc:title>
  <cp:lastModifiedBy>ASUS</cp:lastModifiedBy>
  <cp:revision>13</cp:revision>
  <dcterms:modified xsi:type="dcterms:W3CDTF">2020-12-28T04:29:03Z</dcterms:modified>
</cp:coreProperties>
</file>